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10"/>
  </p:notesMasterIdLst>
  <p:handoutMasterIdLst>
    <p:handoutMasterId r:id="rId11"/>
  </p:handoutMasterIdLst>
  <p:sldIdLst>
    <p:sldId id="276" r:id="rId5"/>
    <p:sldId id="257" r:id="rId6"/>
    <p:sldId id="258" r:id="rId7"/>
    <p:sldId id="279" r:id="rId8"/>
    <p:sldId id="27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 userDrawn="1">
          <p15:clr>
            <a:srgbClr val="A4A3A4"/>
          </p15:clr>
        </p15:guide>
        <p15:guide id="2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8E01"/>
    <a:srgbClr val="000000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howGuides="1">
      <p:cViewPr>
        <p:scale>
          <a:sx n="82" d="100"/>
          <a:sy n="82" d="100"/>
        </p:scale>
        <p:origin x="581" y="96"/>
      </p:cViewPr>
      <p:guideLst>
        <p:guide orient="horz" pos="1049"/>
        <p:guide pos="2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>
                <a:latin typeface="Futura Cyrillic Book" panose="020B0502020204020303" charset="0"/>
              </a:rPr>
              <a:t>8/28/2025</a:t>
            </a:fld>
            <a:endParaRPr lang="en-US">
              <a:latin typeface="Futura Cyrillic Book" panose="020B0502020204020303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Futura Cyrillic Book" panose="020B0502020204020303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>
                <a:latin typeface="Futura Cyrillic Book" panose="020B0502020204020303" charset="0"/>
              </a:rPr>
              <a:t>‹#›</a:t>
            </a:fld>
            <a:endParaRPr lang="en-US">
              <a:latin typeface="Futura Cyrillic Book" panose="020B050202020402030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13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0ECD8AD1-49EC-45F2-A2FF-1FE3195688C5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Futura Cyrillic Book" panose="020B0502020204020303" charset="0"/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Futura Cyrillic Book" panose="020B0502020204020303" charset="0"/>
              </a:defRPr>
            </a:lvl1pPr>
          </a:lstStyle>
          <a:p>
            <a:fld id="{7782813F-5D25-4BB6-888C-4601F85758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4132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Futura Cyrillic Book" panose="020B0502020204020303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82813F-5D25-4BB6-888C-4601F85758C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120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1ACE-890E-4B55-88CA-A440D73ED3A3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1BB8E-5703-4605-9BD4-B6282EF196A0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&#10;&#10;Description automatically generated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988"/>
          <a:stretch>
            <a:fillRect/>
          </a:stretch>
        </p:blipFill>
        <p:spPr>
          <a:xfrm>
            <a:off x="10256520" y="0"/>
            <a:ext cx="2194560" cy="9562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35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274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3944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9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99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01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4008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4011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121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400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2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36B80835-DEB3-4275-B379-2566D87801AD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8CA01822-BBE1-4BC5-B54E-43DAA9793F7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Cyrillic Book" panose="020B0502020204020303" charset="0"/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Cyrillic Book" panose="020B0502020204020303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95999-A99C-46D6-BFDA-AEFA180EA74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96927-E4BC-4077-9E7B-25FA85E7C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24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pic>
        <p:nvPicPr>
          <p:cNvPr id="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183" y="1851809"/>
            <a:ext cx="3006356" cy="237599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336000" y="3643668"/>
            <a:ext cx="1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r>
              <a:rPr lang="en-US" dirty="0">
                <a:solidFill>
                  <a:schemeClr val="bg1"/>
                </a:solidFill>
              </a:rPr>
              <a:t>Dept of AIML/ </a:t>
            </a:r>
          </a:p>
          <a:p>
            <a:r>
              <a:rPr lang="en-US" dirty="0">
                <a:solidFill>
                  <a:schemeClr val="bg1"/>
                </a:solidFill>
              </a:rPr>
              <a:t>Dept of CSE(DS)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9" r="12453"/>
          <a:stretch>
            <a:fillRect/>
          </a:stretch>
        </p:blipFill>
        <p:spPr>
          <a:xfrm>
            <a:off x="2424931" y="4959072"/>
            <a:ext cx="9071069" cy="1898928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18" name="Group 17"/>
          <p:cNvGrpSpPr/>
          <p:nvPr/>
        </p:nvGrpSpPr>
        <p:grpSpPr>
          <a:xfrm>
            <a:off x="4265296" y="1385570"/>
            <a:ext cx="6069965" cy="1770380"/>
            <a:chOff x="4121" y="2182"/>
            <a:chExt cx="9559" cy="2788"/>
          </a:xfrm>
        </p:grpSpPr>
        <p:grpSp>
          <p:nvGrpSpPr>
            <p:cNvPr id="17" name="Group 16"/>
            <p:cNvGrpSpPr/>
            <p:nvPr/>
          </p:nvGrpSpPr>
          <p:grpSpPr>
            <a:xfrm>
              <a:off x="4121" y="2182"/>
              <a:ext cx="1837" cy="539"/>
              <a:chOff x="4882" y="2182"/>
              <a:chExt cx="1837" cy="539"/>
            </a:xfrm>
          </p:grpSpPr>
          <p:sp>
            <p:nvSpPr>
              <p:cNvPr id="13" name="VISION"/>
              <p:cNvSpPr/>
              <p:nvPr/>
            </p:nvSpPr>
            <p:spPr>
              <a:xfrm>
                <a:off x="4931" y="2182"/>
                <a:ext cx="1788" cy="539"/>
              </a:xfrm>
              <a:prstGeom prst="roundRect">
                <a:avLst>
                  <a:gd name="adj" fmla="val 25046"/>
                </a:avLst>
              </a:prstGeom>
              <a:solidFill>
                <a:srgbClr val="F28E01"/>
              </a:solidFill>
              <a:ln w="25400">
                <a:noFill/>
              </a:ln>
            </p:spPr>
            <p:txBody>
              <a:bodyPr lIns="50800" tIns="50800" rIns="0" bIns="50800" anchor="ctr"/>
              <a:lstStyle/>
              <a:p>
                <a:pPr lvl="2" algn="ctr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4" name="Content Placeholder 2"/>
              <p:cNvSpPr txBox="1"/>
              <p:nvPr/>
            </p:nvSpPr>
            <p:spPr>
              <a:xfrm>
                <a:off x="4882" y="2182"/>
                <a:ext cx="1790" cy="539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400" dirty="0">
                    <a:latin typeface="Futura-Bold" charset="0"/>
                    <a:cs typeface="Futura-Bold" charset="0"/>
                  </a:rPr>
                  <a:t>Overveiw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170" y="2420"/>
              <a:ext cx="9510" cy="2550"/>
              <a:chOff x="4170" y="2420"/>
              <a:chExt cx="9510" cy="2550"/>
            </a:xfrm>
          </p:grpSpPr>
          <p:sp>
            <p:nvSpPr>
              <p:cNvPr id="11" name="VISION"/>
              <p:cNvSpPr/>
              <p:nvPr/>
            </p:nvSpPr>
            <p:spPr>
              <a:xfrm>
                <a:off x="4170" y="2420"/>
                <a:ext cx="9511" cy="2551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4653" y="2901"/>
                <a:ext cx="8546" cy="14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</a:rPr>
                  <a:t>Acharya stands as a beacon of excellence in higher education, boasting a legacy of academic distinction since its establishment in 1990. We offer a transformative educational experience, fostering holistic development, nurturing innovation and providing world-class facilities to ensure an enriching journey for our students.</a:t>
                </a:r>
              </a:p>
            </p:txBody>
          </p:sp>
        </p:grp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410" y="3069000"/>
            <a:ext cx="3188043" cy="1239884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21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22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2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4" name="TextBox 3"/>
          <p:cNvSpPr txBox="1"/>
          <p:nvPr/>
        </p:nvSpPr>
        <p:spPr>
          <a:xfrm>
            <a:off x="336000" y="3643668"/>
            <a:ext cx="1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AIML/ </a:t>
            </a:r>
          </a:p>
          <a:p>
            <a:r>
              <a:rPr lang="en-US" dirty="0">
                <a:solidFill>
                  <a:schemeClr val="bg1"/>
                </a:solidFill>
              </a:rPr>
              <a:t>Dept of CSE(DS)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432" y="2386185"/>
            <a:ext cx="9081568" cy="4493761"/>
          </a:xfrm>
          <a:prstGeom prst="rect">
            <a:avLst/>
          </a:prstGeom>
        </p:spPr>
      </p:pic>
      <p:sp>
        <p:nvSpPr>
          <p:cNvPr id="5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8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40" name="Group 39"/>
          <p:cNvGrpSpPr/>
          <p:nvPr/>
        </p:nvGrpSpPr>
        <p:grpSpPr>
          <a:xfrm>
            <a:off x="4296410" y="1269366"/>
            <a:ext cx="4349750" cy="897255"/>
            <a:chOff x="4260" y="1285"/>
            <a:chExt cx="6850" cy="1413"/>
          </a:xfrm>
        </p:grpSpPr>
        <p:sp>
          <p:nvSpPr>
            <p:cNvPr id="10" name="Content Placeholder 2"/>
            <p:cNvSpPr txBox="1"/>
            <p:nvPr/>
          </p:nvSpPr>
          <p:spPr>
            <a:xfrm>
              <a:off x="4261" y="1285"/>
              <a:ext cx="5705" cy="53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dirty="0">
                  <a:latin typeface="Futura-Bold" charset="0"/>
                  <a:cs typeface="Futura-Bold" charset="0"/>
                </a:rPr>
                <a:t>11 Institutions, Infinite Possibilities</a:t>
              </a: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4260" y="1823"/>
              <a:ext cx="6850" cy="875"/>
              <a:chOff x="4260" y="1823"/>
              <a:chExt cx="6850" cy="875"/>
            </a:xfrm>
          </p:grpSpPr>
          <p:sp>
            <p:nvSpPr>
              <p:cNvPr id="2" name="VISION"/>
              <p:cNvSpPr/>
              <p:nvPr/>
            </p:nvSpPr>
            <p:spPr>
              <a:xfrm>
                <a:off x="4261" y="1823"/>
                <a:ext cx="6143" cy="875"/>
              </a:xfrm>
              <a:prstGeom prst="roundRect">
                <a:avLst>
                  <a:gd name="adj" fmla="val 23329"/>
                </a:avLst>
              </a:prstGeom>
              <a:gradFill rotWithShape="0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28E01">
                      <a:alpha val="26000"/>
                      <a:lumMod val="75000"/>
                      <a:lumOff val="25000"/>
                    </a:srgbClr>
                  </a:gs>
                </a:gsLst>
                <a:lin ang="16200000" scaled="0"/>
              </a:gradFill>
              <a:ln w="25400">
                <a:noFill/>
              </a:ln>
            </p:spPr>
            <p:txBody>
              <a:bodyPr lIns="50800" tIns="50800" rIns="50800" bIns="50800" anchor="ctr"/>
              <a:lstStyle/>
              <a:p>
                <a:pPr lvl="2">
                  <a:lnSpc>
                    <a:spcPct val="10000"/>
                  </a:lnSpc>
                  <a:defRPr sz="3400">
                    <a:solidFill>
                      <a:srgbClr val="FFFFFF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pPr>
                <a:r>
                  <a:rPr lang="en-US" sz="3200" dirty="0"/>
                  <a:t>                 </a:t>
                </a:r>
              </a:p>
            </p:txBody>
          </p:sp>
          <p:sp>
            <p:nvSpPr>
              <p:cNvPr id="15" name="Text Box 14"/>
              <p:cNvSpPr txBox="1"/>
              <p:nvPr/>
            </p:nvSpPr>
            <p:spPr>
              <a:xfrm>
                <a:off x="4260" y="2031"/>
                <a:ext cx="6850" cy="4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0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00" dirty="0">
                    <a:latin typeface="Futura Cyrillic Book" panose="020B0502020204020303" charset="0"/>
                    <a:cs typeface="Futura Cyrillic Book" panose="020B0502020204020303" charset="0"/>
                    <a:sym typeface="+mn-ea"/>
                  </a:rPr>
                  <a:t>We provide 100+ programs across 50 academic streams.</a:t>
                </a:r>
                <a:endParaRPr lang="en-US" sz="1300"/>
              </a:p>
            </p:txBody>
          </p:sp>
        </p:grpSp>
      </p:grpSp>
      <p:grpSp>
        <p:nvGrpSpPr>
          <p:cNvPr id="33" name="Group 32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34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35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36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336000" y="3643668"/>
            <a:ext cx="1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AIML/ </a:t>
            </a:r>
          </a:p>
          <a:p>
            <a:r>
              <a:rPr lang="en-US" dirty="0">
                <a:solidFill>
                  <a:schemeClr val="bg1"/>
                </a:solidFill>
              </a:rPr>
              <a:t>Dept of CSE(DS)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"/>
          <p:cNvSpPr/>
          <p:nvPr/>
        </p:nvSpPr>
        <p:spPr>
          <a:xfrm flipH="1">
            <a:off x="-24000" y="-2"/>
            <a:ext cx="2469463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sp>
        <p:nvSpPr>
          <p:cNvPr id="7" name="Rectangle"/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  <p:grpSp>
        <p:nvGrpSpPr>
          <p:cNvPr id="2" name="Group 1"/>
          <p:cNvGrpSpPr/>
          <p:nvPr/>
        </p:nvGrpSpPr>
        <p:grpSpPr>
          <a:xfrm>
            <a:off x="122050" y="1474470"/>
            <a:ext cx="2209165" cy="3067050"/>
            <a:chOff x="230" y="2322"/>
            <a:chExt cx="3479" cy="4830"/>
          </a:xfrm>
        </p:grpSpPr>
        <p:sp>
          <p:nvSpPr>
            <p:cNvPr id="5" name="Rectangle"/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6" name="Rectangle"/>
            <p:cNvSpPr/>
            <p:nvPr/>
          </p:nvSpPr>
          <p:spPr>
            <a:xfrm flipH="1">
              <a:off x="230" y="2624"/>
              <a:ext cx="3192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0" name="TextBox 9"/>
          <p:cNvSpPr txBox="1"/>
          <p:nvPr/>
        </p:nvSpPr>
        <p:spPr>
          <a:xfrm>
            <a:off x="336000" y="3643668"/>
            <a:ext cx="180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AIML/ </a:t>
            </a:r>
          </a:p>
          <a:p>
            <a:r>
              <a:rPr lang="en-US" dirty="0">
                <a:solidFill>
                  <a:schemeClr val="bg1"/>
                </a:solidFill>
              </a:rPr>
              <a:t>Dept of CSE(DS)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D429B-9D9B-4862-86B0-1E8F0B471D49}"/>
              </a:ext>
            </a:extLst>
          </p:cNvPr>
          <p:cNvSpPr txBox="1"/>
          <p:nvPr/>
        </p:nvSpPr>
        <p:spPr>
          <a:xfrm>
            <a:off x="2445463" y="2349000"/>
            <a:ext cx="9050537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REPORT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TOPIC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Name: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Code: 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						Submitted To: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(Student Name with USN)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Ms. Surbhi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7906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92-6E02-7874-9830-4BBD22F6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000" y="18255"/>
            <a:ext cx="9577800" cy="530745"/>
          </a:xfrm>
        </p:spPr>
        <p:txBody>
          <a:bodyPr>
            <a:normAutofit/>
          </a:bodyPr>
          <a:lstStyle/>
          <a:p>
            <a:r>
              <a:rPr lang="en-IN" sz="2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907D9-CB79-A9DE-8BC6-D363DC31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000" y="908999"/>
            <a:ext cx="9720000" cy="5930745"/>
          </a:xfrm>
        </p:spPr>
        <p:txBody>
          <a:bodyPr>
            <a:normAutofit/>
          </a:bodyPr>
          <a:lstStyle/>
          <a:p>
            <a:pPr algn="just"/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</a:t>
            </a:r>
          </a:p>
          <a:p>
            <a:pPr lvl="1" algn="just"/>
            <a:r>
              <a:rPr lang="en-US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the first slide a Table of Contents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slide must use the same template.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add too much content per slide.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 the content in points.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 heading as 28, Bold, Times New Roman; sub heading as 24, Bold, Times New Roman and rest of the content 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20, Times New Roman.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Alignment must be Justified.</a:t>
            </a: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your creativity for better presentation.</a:t>
            </a:r>
          </a:p>
          <a:p>
            <a:pPr lvl="1"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57B2B71F-E2AC-EED6-A3F2-641A0CC4FC8A}"/>
              </a:ext>
            </a:extLst>
          </p:cNvPr>
          <p:cNvSpPr/>
          <p:nvPr/>
        </p:nvSpPr>
        <p:spPr>
          <a:xfrm flipH="1">
            <a:off x="0" y="0"/>
            <a:ext cx="1776000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200" baseline="-250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04AC419-AFA9-6D5B-F5F1-DB7FA39FB00A}"/>
              </a:ext>
            </a:extLst>
          </p:cNvPr>
          <p:cNvGrpSpPr/>
          <p:nvPr/>
        </p:nvGrpSpPr>
        <p:grpSpPr>
          <a:xfrm>
            <a:off x="79452" y="1690688"/>
            <a:ext cx="1623998" cy="3010535"/>
            <a:chOff x="294" y="2322"/>
            <a:chExt cx="3416" cy="4741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1DA92202-C45E-CEB2-B047-4AA2E4B9CA8D}"/>
                </a:ext>
              </a:extLst>
            </p:cNvPr>
            <p:cNvSpPr/>
            <p:nvPr/>
          </p:nvSpPr>
          <p:spPr>
            <a:xfrm flipH="1">
              <a:off x="1099" y="2322"/>
              <a:ext cx="2611" cy="2465"/>
            </a:xfrm>
            <a:prstGeom prst="rect">
              <a:avLst/>
            </a:prstGeom>
            <a:solidFill>
              <a:schemeClr val="bg1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/>
            </a:p>
          </p:txBody>
        </p:sp>
        <p:sp>
          <p:nvSpPr>
            <p:cNvPr id="7" name="Rectangle">
              <a:extLst>
                <a:ext uri="{FF2B5EF4-FFF2-40B4-BE49-F238E27FC236}">
                  <a16:creationId xmlns:a16="http://schemas.microsoft.com/office/drawing/2014/main" id="{D81B7D1E-404F-CB9A-1F72-1FD87222F385}"/>
                </a:ext>
              </a:extLst>
            </p:cNvPr>
            <p:cNvSpPr/>
            <p:nvPr/>
          </p:nvSpPr>
          <p:spPr>
            <a:xfrm flipH="1">
              <a:off x="294" y="2534"/>
              <a:ext cx="3269" cy="4529"/>
            </a:xfrm>
            <a:prstGeom prst="rect">
              <a:avLst/>
            </a:prstGeom>
            <a:solidFill>
              <a:srgbClr val="585858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1130300">
                <a:defRPr sz="3200">
                  <a:solidFill>
                    <a:srgbClr val="FFFFFF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 sz="3200" baseline="-25000" dirty="0"/>
            </a:p>
          </p:txBody>
        </p:sp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FB93BC-227F-74FB-6D71-4F1F4714E8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7" y="3715"/>
              <a:ext cx="1683" cy="1805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D11AEDB-D6CB-7C85-EEA2-3D3FB759BC51}"/>
              </a:ext>
            </a:extLst>
          </p:cNvPr>
          <p:cNvSpPr txBox="1"/>
          <p:nvPr/>
        </p:nvSpPr>
        <p:spPr>
          <a:xfrm>
            <a:off x="79452" y="3856038"/>
            <a:ext cx="15175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Dept of AIML/ </a:t>
            </a:r>
          </a:p>
          <a:p>
            <a:r>
              <a:rPr lang="en-US" dirty="0">
                <a:solidFill>
                  <a:schemeClr val="bg1"/>
                </a:solidFill>
              </a:rPr>
              <a:t>Dept of CSE(DS)</a:t>
            </a: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504ECE6-D7FE-29A7-027B-5A535064ED3D}"/>
              </a:ext>
            </a:extLst>
          </p:cNvPr>
          <p:cNvSpPr/>
          <p:nvPr/>
        </p:nvSpPr>
        <p:spPr>
          <a:xfrm flipH="1">
            <a:off x="11496000" y="1"/>
            <a:ext cx="257907" cy="6858000"/>
          </a:xfrm>
          <a:prstGeom prst="rect">
            <a:avLst/>
          </a:prstGeom>
          <a:solidFill>
            <a:srgbClr val="F28E0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defRPr sz="33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3300"/>
          </a:p>
        </p:txBody>
      </p:sp>
    </p:spTree>
    <p:extLst>
      <p:ext uri="{BB962C8B-B14F-4D97-AF65-F5344CB8AC3E}">
        <p14:creationId xmlns:p14="http://schemas.microsoft.com/office/powerpoint/2010/main" val="12601086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utura Cyrill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7260</TotalTime>
  <Words>238</Words>
  <Application>Microsoft Office PowerPoint</Application>
  <PresentationFormat>Widescreen</PresentationFormat>
  <Paragraphs>40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Calibri</vt:lpstr>
      <vt:lpstr>Calibri Light</vt:lpstr>
      <vt:lpstr>Futura Cyrillic Book</vt:lpstr>
      <vt:lpstr>Futura-Bold</vt:lpstr>
      <vt:lpstr>Times New Roman</vt:lpstr>
      <vt:lpstr>1_Custom Design</vt:lpstr>
      <vt:lpstr>Custom Design</vt:lpstr>
      <vt:lpstr>2_Custom Design</vt:lpstr>
      <vt:lpstr>3_Custom Design</vt:lpstr>
      <vt:lpstr>PowerPoint Presentation</vt:lpstr>
      <vt:lpstr>PowerPoint Presentation</vt:lpstr>
      <vt:lpstr>PowerPoint Presentation</vt:lpstr>
      <vt:lpstr>PowerPoint Presentation</vt:lpstr>
      <vt:lpstr>Heading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Principal aip</dc:creator>
  <cp:lastModifiedBy>Surbhi Sharma</cp:lastModifiedBy>
  <cp:revision>44</cp:revision>
  <dcterms:created xsi:type="dcterms:W3CDTF">2021-09-07T04:22:00Z</dcterms:created>
  <dcterms:modified xsi:type="dcterms:W3CDTF">2025-09-01T07:27:53Z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0398283ACE364599A240D38F3F474187_13</vt:lpwstr>
  </property>
  <property fmtid="{D5CDD505-2E9C-101B-9397-08002B2CF9AE}" pid="3" name="KSOProductBuildVer">
    <vt:lpwstr>1033-12.2.0.13489</vt:lpwstr>
  </property>
</Properties>
</file>